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69" r:id="rId3"/>
    <p:sldId id="313" r:id="rId4"/>
    <p:sldId id="385" r:id="rId5"/>
    <p:sldId id="384" r:id="rId6"/>
    <p:sldId id="357" r:id="rId7"/>
    <p:sldId id="376" r:id="rId8"/>
    <p:sldId id="377" r:id="rId9"/>
    <p:sldId id="386" r:id="rId10"/>
    <p:sldId id="390" r:id="rId11"/>
    <p:sldId id="387" r:id="rId12"/>
    <p:sldId id="388" r:id="rId13"/>
    <p:sldId id="38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194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smtClean="0">
                <a:solidFill>
                  <a:schemeClr val="tx1"/>
                </a:solidFill>
                <a:effectLst/>
                <a:latin typeface="Segoe Print" panose="02000600000000000000" pitchFamily="2" charset="0"/>
                <a:cs typeface="Times New Roman" pitchFamily="18" charset="0"/>
              </a:rPr>
              <a:t>Логика аргументации</a:t>
            </a:r>
            <a:endParaRPr lang="ru-RU" sz="6000" dirty="0">
              <a:solidFill>
                <a:schemeClr val="tx1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       Виды аргументов </a:t>
            </a:r>
            <a:endParaRPr lang="ru-RU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>
                <a:solidFill>
                  <a:schemeClr val="tx1"/>
                </a:solidFill>
                <a:latin typeface="Segoe Print" panose="02000600000000000000" pitchFamily="2" charset="0"/>
              </a:rPr>
              <a:t>«</a:t>
            </a:r>
            <a:r>
              <a:rPr lang="ru-RU" b="0" dirty="0" err="1">
                <a:solidFill>
                  <a:schemeClr val="tx1"/>
                </a:solidFill>
                <a:latin typeface="Segoe Print" panose="02000600000000000000" pitchFamily="2" charset="0"/>
              </a:rPr>
              <a:t>ad</a:t>
            </a:r>
            <a:r>
              <a:rPr lang="ru-RU" b="0" dirty="0">
                <a:solidFill>
                  <a:schemeClr val="tx1"/>
                </a:solidFill>
                <a:latin typeface="Segoe Print" panose="02000600000000000000" pitchFamily="2" charset="0"/>
              </a:rPr>
              <a:t> </a:t>
            </a:r>
            <a:r>
              <a:rPr lang="ru-RU" b="0" dirty="0" err="1">
                <a:solidFill>
                  <a:schemeClr val="tx1"/>
                </a:solidFill>
                <a:latin typeface="Segoe Print" panose="02000600000000000000" pitchFamily="2" charset="0"/>
              </a:rPr>
              <a:t>rem</a:t>
            </a:r>
            <a:r>
              <a:rPr lang="ru-RU" b="0" dirty="0">
                <a:solidFill>
                  <a:schemeClr val="tx1"/>
                </a:solidFill>
                <a:latin typeface="Segoe Print" panose="02000600000000000000" pitchFamily="2" charset="0"/>
              </a:rPr>
              <a:t>» («к существу дела») </a:t>
            </a:r>
            <a:endParaRPr lang="ru-RU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Segoe Print" panose="02000600000000000000" pitchFamily="2" charset="0"/>
              </a:rPr>
              <a:t>«</a:t>
            </a:r>
            <a:r>
              <a:rPr lang="ru-RU" b="0" dirty="0" err="1">
                <a:solidFill>
                  <a:schemeClr val="tx1"/>
                </a:solidFill>
                <a:latin typeface="Segoe Print" panose="02000600000000000000" pitchFamily="2" charset="0"/>
              </a:rPr>
              <a:t>ad</a:t>
            </a:r>
            <a:r>
              <a:rPr lang="ru-RU" b="0" dirty="0">
                <a:solidFill>
                  <a:schemeClr val="tx1"/>
                </a:solidFill>
                <a:latin typeface="Segoe Print" panose="02000600000000000000" pitchFamily="2" charset="0"/>
              </a:rPr>
              <a:t> </a:t>
            </a:r>
            <a:r>
              <a:rPr lang="ru-RU" b="0" dirty="0" err="1">
                <a:solidFill>
                  <a:schemeClr val="tx1"/>
                </a:solidFill>
                <a:latin typeface="Segoe Print" panose="02000600000000000000" pitchFamily="2" charset="0"/>
              </a:rPr>
              <a:t>hominen</a:t>
            </a:r>
            <a:r>
              <a:rPr lang="ru-RU" b="0" dirty="0">
                <a:solidFill>
                  <a:schemeClr val="tx1"/>
                </a:solidFill>
                <a:latin typeface="Segoe Print" panose="02000600000000000000" pitchFamily="2" charset="0"/>
              </a:rPr>
              <a:t>» («к человеку»).</a:t>
            </a:r>
            <a:endParaRPr lang="ru-RU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Segoe Print" panose="02000600000000000000" pitchFamily="2" charset="0"/>
              </a:rPr>
              <a:t>1. </a:t>
            </a:r>
            <a:r>
              <a:rPr lang="ru-RU" b="1" dirty="0" smtClean="0">
                <a:latin typeface="Segoe Print" panose="02000600000000000000" pitchFamily="2" charset="0"/>
              </a:rPr>
              <a:t>установленные </a:t>
            </a:r>
            <a:r>
              <a:rPr lang="ru-RU" b="1" dirty="0">
                <a:latin typeface="Segoe Print" panose="02000600000000000000" pitchFamily="2" charset="0"/>
              </a:rPr>
              <a:t>общие </a:t>
            </a:r>
            <a:r>
              <a:rPr lang="ru-RU" b="1" dirty="0" smtClean="0">
                <a:latin typeface="Segoe Print" panose="02000600000000000000" pitchFamily="2" charset="0"/>
              </a:rPr>
              <a:t>положения</a:t>
            </a:r>
            <a:r>
              <a:rPr lang="ru-RU" dirty="0" smtClean="0">
                <a:latin typeface="Segoe Print" panose="02000600000000000000" pitchFamily="2" charset="0"/>
              </a:rPr>
              <a:t>: философские </a:t>
            </a:r>
            <a:r>
              <a:rPr lang="ru-RU" dirty="0">
                <a:latin typeface="Segoe Print" panose="02000600000000000000" pitchFamily="2" charset="0"/>
              </a:rPr>
              <a:t>принципы, принципы </a:t>
            </a:r>
            <a:r>
              <a:rPr lang="ru-RU" dirty="0" smtClean="0">
                <a:latin typeface="Segoe Print" panose="02000600000000000000" pitchFamily="2" charset="0"/>
              </a:rPr>
              <a:t>науки</a:t>
            </a:r>
            <a:r>
              <a:rPr lang="ru-RU" dirty="0">
                <a:latin typeface="Segoe Print" panose="02000600000000000000" pitchFamily="2" charset="0"/>
              </a:rPr>
              <a:t>, правила нравственности, нормы права.</a:t>
            </a:r>
          </a:p>
          <a:p>
            <a:r>
              <a:rPr lang="ru-RU" dirty="0">
                <a:latin typeface="Segoe Print" panose="02000600000000000000" pitchFamily="2" charset="0"/>
              </a:rPr>
              <a:t>2. </a:t>
            </a:r>
            <a:r>
              <a:rPr lang="ru-RU" b="1" dirty="0">
                <a:latin typeface="Segoe Print" panose="02000600000000000000" pitchFamily="2" charset="0"/>
              </a:rPr>
              <a:t>Суждения, принимаемые в качестве очевидных </a:t>
            </a:r>
            <a:r>
              <a:rPr lang="ru-RU" dirty="0">
                <a:latin typeface="Segoe Print" panose="02000600000000000000" pitchFamily="2" charset="0"/>
              </a:rPr>
              <a:t>(аналитически истинные утверждения, аксиомы, в юридической практике - презумпции и т.д.).</a:t>
            </a:r>
          </a:p>
          <a:p>
            <a:r>
              <a:rPr lang="ru-RU" dirty="0">
                <a:latin typeface="Segoe Print" panose="02000600000000000000" pitchFamily="2" charset="0"/>
              </a:rPr>
              <a:t>3. </a:t>
            </a:r>
            <a:r>
              <a:rPr lang="ru-RU" b="1" dirty="0" smtClean="0">
                <a:latin typeface="Segoe Print" panose="02000600000000000000" pitchFamily="2" charset="0"/>
              </a:rPr>
              <a:t>Фактически достоверные суждения</a:t>
            </a:r>
            <a:r>
              <a:rPr lang="ru-RU" dirty="0" smtClean="0">
                <a:latin typeface="Segoe Print" panose="02000600000000000000" pitchFamily="2" charset="0"/>
              </a:rPr>
              <a:t>: в </a:t>
            </a:r>
            <a:r>
              <a:rPr lang="ru-RU" dirty="0">
                <a:latin typeface="Segoe Print" panose="02000600000000000000" pitchFamily="2" charset="0"/>
              </a:rPr>
              <a:t>науке – данные наблюдения и эксперимента; в юридической практике – проверенные показания свидетелей, протокол осмотра места происшествия и т.п.).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Segoe Print" panose="02000600000000000000" pitchFamily="2" charset="0"/>
              </a:rPr>
              <a:t> </a:t>
            </a:r>
            <a:r>
              <a:rPr lang="ru-RU" dirty="0" smtClean="0">
                <a:latin typeface="Segoe Print" panose="02000600000000000000" pitchFamily="2" charset="0"/>
              </a:rPr>
              <a:t>1)</a:t>
            </a:r>
            <a:r>
              <a:rPr lang="ru-RU" i="1" dirty="0" smtClean="0">
                <a:latin typeface="Segoe Print" panose="02000600000000000000" pitchFamily="2" charset="0"/>
              </a:rPr>
              <a:t>Аргумент </a:t>
            </a:r>
            <a:r>
              <a:rPr lang="ru-RU" i="1" dirty="0">
                <a:latin typeface="Segoe Print" panose="02000600000000000000" pitchFamily="2" charset="0"/>
              </a:rPr>
              <a:t>к </a:t>
            </a:r>
            <a:r>
              <a:rPr lang="ru-RU" i="1" dirty="0" smtClean="0">
                <a:latin typeface="Segoe Print" panose="02000600000000000000" pitchFamily="2" charset="0"/>
              </a:rPr>
              <a:t>авторитету;</a:t>
            </a:r>
            <a:endParaRPr lang="ru-RU" dirty="0">
              <a:latin typeface="Segoe Print" panose="02000600000000000000" pitchFamily="2" charset="0"/>
            </a:endParaRPr>
          </a:p>
          <a:p>
            <a:pPr marL="0" indent="0">
              <a:buNone/>
            </a:pPr>
            <a:r>
              <a:rPr lang="ru-RU" dirty="0">
                <a:latin typeface="Segoe Print" panose="02000600000000000000" pitchFamily="2" charset="0"/>
              </a:rPr>
              <a:t> </a:t>
            </a:r>
            <a:r>
              <a:rPr lang="ru-RU" dirty="0" smtClean="0">
                <a:latin typeface="Segoe Print" panose="02000600000000000000" pitchFamily="2" charset="0"/>
              </a:rPr>
              <a:t>2)</a:t>
            </a:r>
            <a:r>
              <a:rPr lang="ru-RU" i="1" dirty="0" smtClean="0">
                <a:latin typeface="Segoe Print" panose="02000600000000000000" pitchFamily="2" charset="0"/>
              </a:rPr>
              <a:t>Аргумент </a:t>
            </a:r>
            <a:r>
              <a:rPr lang="ru-RU" i="1" dirty="0">
                <a:latin typeface="Segoe Print" panose="02000600000000000000" pitchFamily="2" charset="0"/>
              </a:rPr>
              <a:t>к </a:t>
            </a:r>
            <a:r>
              <a:rPr lang="ru-RU" i="1" dirty="0" smtClean="0">
                <a:latin typeface="Segoe Print" panose="02000600000000000000" pitchFamily="2" charset="0"/>
              </a:rPr>
              <a:t>публике;</a:t>
            </a:r>
            <a:r>
              <a:rPr lang="ru-RU" dirty="0">
                <a:latin typeface="Segoe Print" panose="02000600000000000000" pitchFamily="2" charset="0"/>
              </a:rPr>
              <a:t> </a:t>
            </a:r>
          </a:p>
          <a:p>
            <a:pPr marL="0" indent="0">
              <a:buNone/>
            </a:pPr>
            <a:r>
              <a:rPr lang="ru-RU" i="1" dirty="0" smtClean="0">
                <a:latin typeface="Segoe Print" panose="02000600000000000000" pitchFamily="2" charset="0"/>
              </a:rPr>
              <a:t>3)Аргумент </a:t>
            </a:r>
            <a:r>
              <a:rPr lang="ru-RU" i="1" dirty="0">
                <a:latin typeface="Segoe Print" panose="02000600000000000000" pitchFamily="2" charset="0"/>
              </a:rPr>
              <a:t>к </a:t>
            </a:r>
            <a:r>
              <a:rPr lang="ru-RU" i="1" dirty="0" smtClean="0">
                <a:latin typeface="Segoe Print" panose="02000600000000000000" pitchFamily="2" charset="0"/>
              </a:rPr>
              <a:t>личности;</a:t>
            </a:r>
            <a:r>
              <a:rPr lang="ru-RU" dirty="0">
                <a:latin typeface="Segoe Print" panose="02000600000000000000" pitchFamily="2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latin typeface="Segoe Print" panose="02000600000000000000" pitchFamily="2" charset="0"/>
              </a:rPr>
              <a:t>4</a:t>
            </a:r>
            <a:r>
              <a:rPr lang="ru-RU" dirty="0" smtClean="0">
                <a:latin typeface="Segoe Print" panose="02000600000000000000" pitchFamily="2" charset="0"/>
              </a:rPr>
              <a:t>)</a:t>
            </a:r>
            <a:r>
              <a:rPr lang="ru-RU" dirty="0">
                <a:latin typeface="Segoe Print" panose="02000600000000000000" pitchFamily="2" charset="0"/>
              </a:rPr>
              <a:t> </a:t>
            </a:r>
            <a:r>
              <a:rPr lang="ru-RU" i="1" dirty="0">
                <a:latin typeface="Segoe Print" panose="02000600000000000000" pitchFamily="2" charset="0"/>
              </a:rPr>
              <a:t>Аргумент к </a:t>
            </a:r>
            <a:r>
              <a:rPr lang="ru-RU" i="1" dirty="0" smtClean="0">
                <a:latin typeface="Segoe Print" panose="02000600000000000000" pitchFamily="2" charset="0"/>
              </a:rPr>
              <a:t>силе; </a:t>
            </a:r>
          </a:p>
          <a:p>
            <a:pPr marL="0" indent="0">
              <a:buNone/>
            </a:pPr>
            <a:r>
              <a:rPr lang="ru-RU" dirty="0">
                <a:latin typeface="Segoe Print" panose="02000600000000000000" pitchFamily="2" charset="0"/>
              </a:rPr>
              <a:t>5</a:t>
            </a:r>
            <a:r>
              <a:rPr lang="ru-RU" dirty="0" smtClean="0">
                <a:latin typeface="Segoe Print" panose="02000600000000000000" pitchFamily="2" charset="0"/>
              </a:rPr>
              <a:t>)</a:t>
            </a:r>
            <a:r>
              <a:rPr lang="ru-RU" dirty="0">
                <a:latin typeface="Segoe Print" panose="02000600000000000000" pitchFamily="2" charset="0"/>
              </a:rPr>
              <a:t> </a:t>
            </a:r>
            <a:r>
              <a:rPr lang="ru-RU" dirty="0" smtClean="0">
                <a:latin typeface="Segoe Print" panose="02000600000000000000" pitchFamily="2" charset="0"/>
              </a:rPr>
              <a:t>Аргумент к невежеству.</a:t>
            </a:r>
            <a:endParaRPr lang="ru-RU" dirty="0">
              <a:latin typeface="Segoe Print" panose="02000600000000000000" pitchFamily="2" charset="0"/>
            </a:endParaRPr>
          </a:p>
          <a:p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5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Критика</a:t>
            </a:r>
            <a:endParaRPr lang="ru-RU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Опровержение</a:t>
            </a:r>
            <a:endParaRPr lang="ru-RU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Segoe Print" panose="02000600000000000000" pitchFamily="2" charset="0"/>
              </a:rPr>
              <a:t>Форма речевого действия, противоположная аргументации</a:t>
            </a:r>
            <a:endParaRPr lang="ru-RU" dirty="0">
              <a:latin typeface="Segoe Print" panose="02000600000000000000" pitchFamily="2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Segoe Print" panose="02000600000000000000" pitchFamily="2" charset="0"/>
              </a:rPr>
              <a:t>Логическая операция, целью которой является установление ложности тезиса и точки зрения.</a:t>
            </a:r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194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Segoe Print" panose="02000600000000000000" pitchFamily="2" charset="0"/>
              </a:rPr>
              <a:t>Объект критики – исходный тезис</a:t>
            </a:r>
            <a:br>
              <a:rPr lang="ru-RU" sz="3200" dirty="0">
                <a:solidFill>
                  <a:srgbClr val="FF0000"/>
                </a:solidFill>
                <a:latin typeface="Segoe Print" panose="02000600000000000000" pitchFamily="2" charset="0"/>
              </a:rPr>
            </a:br>
            <a:endParaRPr lang="ru-RU" sz="32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Segoe Print" panose="02000600000000000000" pitchFamily="2" charset="0"/>
              </a:rPr>
              <a:t>Способы критики тезиса</a:t>
            </a:r>
            <a:r>
              <a:rPr lang="ru-RU" dirty="0" smtClean="0">
                <a:latin typeface="Segoe Print" panose="02000600000000000000" pitchFamily="2" charset="0"/>
              </a:rPr>
              <a:t>:</a:t>
            </a:r>
          </a:p>
          <a:p>
            <a:r>
              <a:rPr lang="ru-RU" dirty="0" smtClean="0">
                <a:latin typeface="Segoe Print" panose="02000600000000000000" pitchFamily="2" charset="0"/>
              </a:rPr>
              <a:t>1) формирование антитезиса;</a:t>
            </a:r>
            <a:endParaRPr lang="en-US" dirty="0" smtClean="0">
              <a:latin typeface="Segoe Print" panose="02000600000000000000" pitchFamily="2" charset="0"/>
            </a:endParaRPr>
          </a:p>
          <a:p>
            <a:endParaRPr lang="ru-RU" dirty="0" smtClean="0">
              <a:latin typeface="Segoe Print" panose="02000600000000000000" pitchFamily="2" charset="0"/>
            </a:endParaRPr>
          </a:p>
          <a:p>
            <a:r>
              <a:rPr lang="ru-RU" dirty="0" smtClean="0">
                <a:latin typeface="Segoe Print" panose="02000600000000000000" pitchFamily="2" charset="0"/>
              </a:rPr>
              <a:t>2) сведение к абсурду (</a:t>
            </a:r>
            <a:r>
              <a:rPr lang="en-US" dirty="0" err="1" smtClean="0">
                <a:latin typeface="Segoe Print" panose="02000600000000000000" pitchFamily="2" charset="0"/>
              </a:rPr>
              <a:t>reductio</a:t>
            </a:r>
            <a:r>
              <a:rPr lang="en-US" dirty="0" smtClean="0">
                <a:latin typeface="Segoe Print" panose="02000600000000000000" pitchFamily="2" charset="0"/>
              </a:rPr>
              <a:t> an absurdum</a:t>
            </a:r>
            <a:r>
              <a:rPr lang="ru-RU" dirty="0" smtClean="0">
                <a:latin typeface="Segoe Print" panose="02000600000000000000" pitchFamily="2" charset="0"/>
              </a:rPr>
              <a:t>)</a:t>
            </a:r>
            <a:r>
              <a:rPr lang="en-US" dirty="0">
                <a:latin typeface="Segoe Print" panose="02000600000000000000" pitchFamily="2" charset="0"/>
              </a:rPr>
              <a:t>.</a:t>
            </a:r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185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Некорректные формы опровержения</a:t>
            </a:r>
            <a:endParaRPr lang="ru-RU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smtClean="0">
                <a:latin typeface="Segoe Print" panose="02000600000000000000" pitchFamily="2" charset="0"/>
              </a:rPr>
              <a:t>чрезмерное уточнение тезиса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smtClean="0">
                <a:latin typeface="Segoe Print" panose="02000600000000000000" pitchFamily="2" charset="0"/>
              </a:rPr>
              <a:t>необоснованное обвинение в неясности;</a:t>
            </a:r>
          </a:p>
          <a:p>
            <a:endParaRPr lang="ru-RU" dirty="0" smtClean="0">
              <a:latin typeface="Segoe Print" panose="02000600000000000000" pitchFamily="2" charset="0"/>
            </a:endParaRPr>
          </a:p>
          <a:p>
            <a:r>
              <a:rPr lang="ru-RU" dirty="0" smtClean="0">
                <a:latin typeface="Segoe Print" panose="02000600000000000000" pitchFamily="2" charset="0"/>
              </a:rPr>
              <a:t>3) логическая диверсия;</a:t>
            </a:r>
          </a:p>
          <a:p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98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Рекомендуемая литература по теме</a:t>
            </a:r>
            <a:r>
              <a:rPr lang="ru-RU" sz="2800" dirty="0" smtClean="0">
                <a:solidFill>
                  <a:srgbClr val="FF0000"/>
                </a:solidFill>
                <a:latin typeface="Bahnschrift Light Condensed" panose="020B0502040204020203" pitchFamily="34" charset="0"/>
              </a:rPr>
              <a:t>( оба учебника есть в Интернете в электронном виду</a:t>
            </a:r>
            <a:r>
              <a:rPr lang="ru-RU" sz="2800" dirty="0" smtClean="0">
                <a:solidFill>
                  <a:schemeClr val="tx1"/>
                </a:solidFill>
                <a:latin typeface="Bahnschrift Light Condensed" panose="020B0502040204020203" pitchFamily="34" charset="0"/>
              </a:rPr>
              <a:t>):</a:t>
            </a:r>
            <a:endParaRPr lang="ru-RU" sz="2800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Bahnschrift Light Condensed" panose="020B0502040204020203" pitchFamily="34" charset="0"/>
              </a:rPr>
              <a:t>«Логика. Учебник для бакалавров». Под редакцией А. Мигунова, И.  </a:t>
            </a:r>
            <a:r>
              <a:rPr lang="ru-RU" sz="2400" dirty="0" err="1" smtClean="0">
                <a:latin typeface="Bahnschrift Light Condensed" panose="020B0502040204020203" pitchFamily="34" charset="0"/>
              </a:rPr>
              <a:t>Микиртумова</a:t>
            </a:r>
            <a:r>
              <a:rPr lang="ru-RU" sz="2400" dirty="0" smtClean="0">
                <a:latin typeface="Bahnschrift Light Condensed" panose="020B0502040204020203" pitchFamily="34" charset="0"/>
              </a:rPr>
              <a:t>, Б. Федорова. М., 2021 (подойдёт любой год издания).</a:t>
            </a:r>
            <a:endParaRPr lang="ru-RU" sz="2400" dirty="0">
              <a:latin typeface="Bahnschrift Light Condensed" panose="020B0502040204020203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«Логика. Учебник» под редакцией Ю. Ивлева. М., 2020. (подойдёт любой год издания).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92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Аргументация- </a:t>
            </a:r>
            <a:r>
              <a:rPr lang="ru-RU" sz="32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это:</a:t>
            </a:r>
            <a:endParaRPr lang="ru-RU" sz="3200" b="1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ahnschrift SemiBold" panose="020B0502040204020203" pitchFamily="34" charset="0"/>
              </a:rPr>
              <a:t>1) логическая операция, связанная с полным, либо частичным обоснованием одного утверждения при помощи других;</a:t>
            </a:r>
          </a:p>
          <a:p>
            <a:r>
              <a:rPr lang="ru-RU" sz="2800" b="1" dirty="0" smtClean="0">
                <a:latin typeface="Bahnschrift SemiBold" panose="020B0502040204020203" pitchFamily="34" charset="0"/>
              </a:rPr>
              <a:t>2) форма речевого действия, направленная на убеждение оппонента, эффективность которой зависит от конкретной ситуации.</a:t>
            </a:r>
            <a:endParaRPr lang="ru-RU" sz="2800" b="1" dirty="0">
              <a:latin typeface="Bahnschrift SemiBold" panose="020B05020402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Segoe Print" panose="02000600000000000000" pitchFamily="2" charset="0"/>
              </a:rPr>
              <a:t>Аргументация- это</a:t>
            </a:r>
            <a:r>
              <a:rPr lang="ru-RU" sz="28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: </a:t>
            </a:r>
          </a:p>
          <a:p>
            <a:r>
              <a:rPr lang="ru-RU" sz="2400" dirty="0">
                <a:latin typeface="Segoe Print" panose="02000600000000000000" pitchFamily="2" charset="0"/>
              </a:rPr>
              <a:t>1) логическая операция, связанная с полным, либо частичным обоснованием одного утверждения при помощи других;</a:t>
            </a:r>
          </a:p>
          <a:p>
            <a:r>
              <a:rPr lang="ru-RU" sz="2400" dirty="0">
                <a:latin typeface="Segoe Print" panose="02000600000000000000" pitchFamily="2" charset="0"/>
              </a:rPr>
              <a:t>2) форма речевого действия, направленная на убеждение оппонента, эффективность которой зависит от конкретной ситуации.</a:t>
            </a:r>
          </a:p>
          <a:p>
            <a:endParaRPr lang="ru-RU" dirty="0">
              <a:latin typeface="Segoe Print" panose="02000600000000000000" pitchFamily="2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Аргумент- </a:t>
            </a:r>
            <a:r>
              <a:rPr lang="ru-RU" sz="2400" dirty="0" smtClean="0">
                <a:latin typeface="Segoe Print" panose="02000600000000000000" pitchFamily="2" charset="0"/>
              </a:rPr>
              <a:t>это</a:t>
            </a:r>
            <a:r>
              <a:rPr lang="ru-RU" sz="2400" dirty="0">
                <a:latin typeface="Segoe Print" panose="02000600000000000000" pitchFamily="2" charset="0"/>
              </a:rPr>
              <a:t> </a:t>
            </a:r>
            <a:r>
              <a:rPr lang="ru-RU" sz="2400" dirty="0" smtClean="0">
                <a:latin typeface="Segoe Print" panose="02000600000000000000" pitchFamily="2" charset="0"/>
              </a:rPr>
              <a:t>утверждение, используемое для обоснования тезиса.</a:t>
            </a:r>
          </a:p>
          <a:p>
            <a:endParaRPr lang="ru-RU" sz="2400" dirty="0">
              <a:latin typeface="Segoe Print" panose="02000600000000000000" pitchFamily="2" charset="0"/>
            </a:endParaRPr>
          </a:p>
          <a:p>
            <a:r>
              <a:rPr lang="ru-RU" sz="2400" dirty="0" smtClean="0">
                <a:latin typeface="Segoe Print" panose="02000600000000000000" pitchFamily="2" charset="0"/>
              </a:rPr>
              <a:t>Высшая степень проявления аргумента </a:t>
            </a:r>
            <a:r>
              <a:rPr lang="ru-RU" sz="24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д</a:t>
            </a:r>
            <a:r>
              <a:rPr lang="ru-RU" sz="2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оказательство</a:t>
            </a:r>
            <a:r>
              <a:rPr lang="ru-RU" sz="2000" dirty="0">
                <a:latin typeface="Segoe Print" panose="02000600000000000000" pitchFamily="2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19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lvl="2"/>
            <a:r>
              <a:rPr lang="ru-RU" sz="5400" dirty="0" smtClean="0">
                <a:latin typeface="Bahnschrift Condensed" panose="020B0502040204020203" pitchFamily="34" charset="0"/>
              </a:rPr>
              <a:t>      </a:t>
            </a:r>
            <a:r>
              <a:rPr lang="ru-RU" sz="5400" dirty="0" err="1" smtClean="0">
                <a:latin typeface="Bahnschrift Condensed" panose="020B0502040204020203" pitchFamily="34" charset="0"/>
              </a:rPr>
              <a:t>Иллокутивность</a:t>
            </a:r>
            <a:endParaRPr lang="ru-RU" sz="54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94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Элементы (цели) </a:t>
            </a:r>
            <a:r>
              <a:rPr lang="ru-RU" sz="4000" dirty="0" err="1" smtClean="0">
                <a:solidFill>
                  <a:srgbClr val="FF0000"/>
                </a:solidFill>
                <a:latin typeface="Segoe Print" panose="02000600000000000000" pitchFamily="2" charset="0"/>
              </a:rPr>
              <a:t>иллокутивности</a:t>
            </a:r>
            <a:r>
              <a:rPr lang="ru-RU" sz="4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:</a:t>
            </a:r>
            <a:endParaRPr lang="ru-RU" sz="4000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err="1" smtClean="0">
                <a:latin typeface="Segoe Print" panose="02000600000000000000" pitchFamily="2" charset="0"/>
              </a:rPr>
              <a:t>Ассертивная</a:t>
            </a:r>
            <a:r>
              <a:rPr lang="ru-RU" dirty="0" smtClean="0">
                <a:latin typeface="Segoe Print" panose="02000600000000000000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err="1" smtClean="0">
                <a:latin typeface="Segoe Print" panose="02000600000000000000" pitchFamily="2" charset="0"/>
              </a:rPr>
              <a:t>Комиссивная</a:t>
            </a: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atin typeface="Segoe Print" panose="02000600000000000000" pitchFamily="2" charset="0"/>
              </a:rPr>
              <a:t>Директивная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atin typeface="Segoe Print" panose="02000600000000000000" pitchFamily="2" charset="0"/>
              </a:rPr>
              <a:t>Декларативная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 smtClean="0">
              <a:latin typeface="Segoe Print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atin typeface="Segoe Print" panose="02000600000000000000" pitchFamily="2" charset="0"/>
              </a:rPr>
              <a:t>Экспрессивная</a:t>
            </a:r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2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</a:t>
            </a:r>
            <a:r>
              <a:rPr lang="ru-RU" dirty="0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Диалог как форма речевого акта</a:t>
            </a:r>
            <a:endParaRPr lang="ru-RU" dirty="0">
              <a:solidFill>
                <a:srgbClr val="FF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Bahnschrift Condensed" panose="020B0502040204020203" pitchFamily="34" charset="0"/>
              </a:rPr>
              <a:t>Тезис  </a:t>
            </a:r>
            <a:r>
              <a:rPr lang="ru-RU" dirty="0" smtClean="0">
                <a:latin typeface="Bahnschrift Condensed" panose="020B0502040204020203" pitchFamily="34" charset="0"/>
              </a:rPr>
              <a:t>- исходное выказывание</a:t>
            </a:r>
          </a:p>
          <a:p>
            <a:r>
              <a:rPr lang="ru-RU" i="1" dirty="0" smtClean="0">
                <a:latin typeface="Bahnschrift Condensed" panose="020B0502040204020203" pitchFamily="34" charset="0"/>
              </a:rPr>
              <a:t>Точка зрения </a:t>
            </a:r>
            <a:r>
              <a:rPr lang="ru-RU" dirty="0" smtClean="0">
                <a:latin typeface="Bahnschrift Condensed" panose="020B0502040204020203" pitchFamily="34" charset="0"/>
              </a:rPr>
              <a:t> - вербально выраженный результат мыслительной деятельности, в котором отражается субъективное восприятие индивидом какого-либо объекта и явления.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 </a:t>
            </a:r>
            <a:r>
              <a:rPr lang="ru-RU" dirty="0" smtClean="0">
                <a:latin typeface="Bahnschrift Condensed" panose="020B0502040204020203" pitchFamily="34" charset="0"/>
              </a:rPr>
              <a:t>                            </a:t>
            </a:r>
          </a:p>
          <a:p>
            <a:r>
              <a:rPr lang="ru-RU" dirty="0">
                <a:latin typeface="Bahnschrift Condensed" panose="020B0502040204020203" pitchFamily="34" charset="0"/>
              </a:rPr>
              <a:t> </a:t>
            </a:r>
            <a:r>
              <a:rPr lang="ru-RU" dirty="0" smtClean="0">
                <a:latin typeface="Bahnschrift Condensed" panose="020B0502040204020203" pitchFamily="34" charset="0"/>
              </a:rPr>
              <a:t>                                     Точка зрения</a:t>
            </a:r>
          </a:p>
          <a:p>
            <a:endParaRPr lang="ru-RU" dirty="0">
              <a:latin typeface="Bahnschrift Condensed" panose="020B0502040204020203" pitchFamily="34" charset="0"/>
            </a:endParaRPr>
          </a:p>
          <a:p>
            <a:r>
              <a:rPr lang="ru-RU" dirty="0" smtClean="0">
                <a:latin typeface="Bahnschrift Condensed" panose="020B0502040204020203" pitchFamily="34" charset="0"/>
              </a:rPr>
              <a:t>              положительная                          отрицательная</a:t>
            </a:r>
            <a:endParaRPr lang="ru-RU" dirty="0">
              <a:latin typeface="Bahnschrift Condensed" panose="020B0502040204020203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771800" y="458112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860032" y="458112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992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            </a:t>
            </a:r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труктура диалога:</a:t>
            </a:r>
            <a:endParaRPr lang="ru-RU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 </a:t>
            </a:r>
            <a:r>
              <a:rPr lang="ru-RU" dirty="0">
                <a:latin typeface="Comic Sans MS" panose="030F0702030302020204" pitchFamily="66" charset="0"/>
              </a:rPr>
              <a:t>) </a:t>
            </a:r>
            <a:r>
              <a:rPr lang="ru-RU" b="1" dirty="0" smtClean="0">
                <a:latin typeface="Comic Sans MS" panose="030F0702030302020204" pitchFamily="66" charset="0"/>
              </a:rPr>
              <a:t>подготовительная </a:t>
            </a:r>
            <a:r>
              <a:rPr lang="ru-RU" dirty="0" smtClean="0">
                <a:latin typeface="Comic Sans MS" panose="030F0702030302020204" pitchFamily="66" charset="0"/>
              </a:rPr>
              <a:t>(тезис, точки зрения);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2 ) </a:t>
            </a:r>
            <a:r>
              <a:rPr lang="ru-RU" b="1" dirty="0" smtClean="0">
                <a:latin typeface="Comic Sans MS" panose="030F0702030302020204" pitchFamily="66" charset="0"/>
              </a:rPr>
              <a:t>о</a:t>
            </a:r>
            <a:r>
              <a:rPr lang="ru-RU" b="1" dirty="0" smtClean="0">
                <a:latin typeface="Comic Sans MS" panose="030F0702030302020204" pitchFamily="66" charset="0"/>
              </a:rPr>
              <a:t>сновная (</a:t>
            </a:r>
            <a:r>
              <a:rPr lang="ru-RU" dirty="0" smtClean="0">
                <a:latin typeface="Comic Sans MS" panose="030F0702030302020204" pitchFamily="66" charset="0"/>
              </a:rPr>
              <a:t>стадия аргументации</a:t>
            </a:r>
            <a:r>
              <a:rPr lang="ru-RU" b="1" dirty="0" smtClean="0">
                <a:latin typeface="Comic Sans MS" panose="030F0702030302020204" pitchFamily="66" charset="0"/>
              </a:rPr>
              <a:t>)</a:t>
            </a:r>
            <a:r>
              <a:rPr lang="ru-RU" dirty="0" smtClean="0">
                <a:latin typeface="Comic Sans MS" panose="030F0702030302020204" pitchFamily="66" charset="0"/>
              </a:rPr>
              <a:t>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3 ) </a:t>
            </a:r>
            <a:r>
              <a:rPr lang="ru-RU" b="1" dirty="0" smtClean="0">
                <a:latin typeface="Comic Sans MS" panose="030F0702030302020204" pitchFamily="66" charset="0"/>
              </a:rPr>
              <a:t>заключительная.</a:t>
            </a:r>
            <a:endParaRPr lang="ru-RU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9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Способы обоснования аргумента</a:t>
            </a:r>
            <a:endParaRPr lang="ru-RU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Segoe Print" panose="02000600000000000000" pitchFamily="2" charset="0"/>
              </a:rPr>
              <a:t> дедуктивный;</a:t>
            </a:r>
          </a:p>
          <a:p>
            <a:r>
              <a:rPr lang="ru-RU" dirty="0" smtClean="0">
                <a:latin typeface="Segoe Print" panose="02000600000000000000" pitchFamily="2" charset="0"/>
              </a:rPr>
              <a:t> индуктивный;</a:t>
            </a:r>
          </a:p>
          <a:p>
            <a:r>
              <a:rPr lang="ru-RU" dirty="0" smtClean="0">
                <a:latin typeface="Segoe Print" panose="02000600000000000000" pitchFamily="2" charset="0"/>
              </a:rPr>
              <a:t> </a:t>
            </a:r>
            <a:r>
              <a:rPr lang="ru-RU" dirty="0" err="1" smtClean="0">
                <a:latin typeface="Segoe Print" panose="02000600000000000000" pitchFamily="2" charset="0"/>
              </a:rPr>
              <a:t>традуктивный</a:t>
            </a:r>
            <a:endParaRPr lang="ru-RU" dirty="0" smtClean="0">
              <a:latin typeface="Segoe Print" panose="02000600000000000000" pitchFamily="2" charset="0"/>
            </a:endParaRPr>
          </a:p>
          <a:p>
            <a:endParaRPr lang="ru-RU" dirty="0">
              <a:latin typeface="Segoe Print" panose="02000600000000000000" pitchFamily="2" charset="0"/>
            </a:endParaRPr>
          </a:p>
          <a:p>
            <a:endParaRPr lang="ru-RU" dirty="0" smtClean="0">
              <a:latin typeface="Segoe Print" panose="02000600000000000000" pitchFamily="2" charset="0"/>
            </a:endParaRPr>
          </a:p>
          <a:p>
            <a:endParaRPr lang="ru-RU" dirty="0">
              <a:latin typeface="Segoe Print" panose="02000600000000000000" pitchFamily="2" charset="0"/>
            </a:endParaRPr>
          </a:p>
          <a:p>
            <a:r>
              <a:rPr lang="ru-RU" dirty="0" smtClean="0">
                <a:latin typeface="Segoe Print" panose="02000600000000000000" pitchFamily="2" charset="0"/>
              </a:rPr>
              <a:t>Пример         </a:t>
            </a:r>
            <a:r>
              <a:rPr lang="ru-RU" dirty="0">
                <a:latin typeface="Segoe Print" panose="02000600000000000000" pitchFamily="2" charset="0"/>
              </a:rPr>
              <a:t>И</a:t>
            </a:r>
            <a:r>
              <a:rPr lang="ru-RU" dirty="0" smtClean="0">
                <a:latin typeface="Segoe Print" panose="02000600000000000000" pitchFamily="2" charset="0"/>
              </a:rPr>
              <a:t>ллюстрация </a:t>
            </a:r>
            <a:endParaRPr lang="ru-RU" dirty="0">
              <a:latin typeface="Segoe Print" panose="02000600000000000000" pitchFamily="2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691680" y="3356992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843808" y="3284984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691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1423</TotalTime>
  <Words>409</Words>
  <Application>Microsoft Office PowerPoint</Application>
  <PresentationFormat>Экран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Логика аргументации</vt:lpstr>
      <vt:lpstr> Рекомендуемая литература по теме( оба учебника есть в Интернете в электронном виду):</vt:lpstr>
      <vt:lpstr>Аргументация- это:</vt:lpstr>
      <vt:lpstr>Презентация PowerPoint</vt:lpstr>
      <vt:lpstr>Презентация PowerPoint</vt:lpstr>
      <vt:lpstr>Элементы (цели) иллокутивности:</vt:lpstr>
      <vt:lpstr>        Диалог как форма речевого акта</vt:lpstr>
      <vt:lpstr>             Структура диалога:</vt:lpstr>
      <vt:lpstr> Способы обоснования аргумента</vt:lpstr>
      <vt:lpstr>        Виды аргументов </vt:lpstr>
      <vt:lpstr>Презентация PowerPoint</vt:lpstr>
      <vt:lpstr>Объект критики – исходный тезис </vt:lpstr>
      <vt:lpstr>Некорректные формы опровержения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111</cp:lastModifiedBy>
  <cp:revision>140</cp:revision>
  <dcterms:created xsi:type="dcterms:W3CDTF">2016-10-26T13:27:37Z</dcterms:created>
  <dcterms:modified xsi:type="dcterms:W3CDTF">2021-04-21T04:49:37Z</dcterms:modified>
</cp:coreProperties>
</file>